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9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43" autoAdjust="0"/>
  </p:normalViewPr>
  <p:slideViewPr>
    <p:cSldViewPr>
      <p:cViewPr varScale="1">
        <p:scale>
          <a:sx n="66" d="100"/>
          <a:sy n="66" d="100"/>
        </p:scale>
        <p:origin x="72" y="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16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09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20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01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95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16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79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2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58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79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2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14E0A-8538-4947-9DFC-77825C422FC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A4516-7B54-4E04-92D2-78EB6BEBC6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5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87025"/>
            <a:ext cx="87849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Лекция 2</a:t>
            </a:r>
            <a:r>
              <a:rPr lang="ru-RU" sz="2400" b="1" dirty="0" smtClean="0"/>
              <a:t>. Плоскости и виды</a:t>
            </a:r>
          </a:p>
          <a:p>
            <a:endParaRPr lang="ru-RU" sz="2400" b="1" dirty="0"/>
          </a:p>
          <a:p>
            <a:r>
              <a:rPr lang="ru-RU" sz="2400" b="1" dirty="0" smtClean="0"/>
              <a:t>Учебные вопросы: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/>
              <a:t>Задание плоскости на чертеже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/>
              <a:t>Расположение видов на чертеже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3251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dirty="0"/>
              <a:t>Линией пересечения двух плоскостей является прямая линия. Она определяется двумя точками, каждая из которых принадлежит обеим плоскостям.</a:t>
            </a:r>
          </a:p>
          <a:p>
            <a:pPr algn="just"/>
            <a:r>
              <a:rPr lang="ru-RU" sz="2400" dirty="0"/>
              <a:t>В общем случае линия пересечения плоскостей определяется при помощи вспомогательных секущих плоскостей (рис. 1.39).</a:t>
            </a:r>
            <a:endParaRPr lang="ru-RU" sz="4800" dirty="0"/>
          </a:p>
        </p:txBody>
      </p:sp>
      <p:pic>
        <p:nvPicPr>
          <p:cNvPr id="5" name="Рисунок 4" descr="C:\Users\chuc\AppData\Local\Temp\FineReader12.00\media\image13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24944"/>
            <a:ext cx="5239494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64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i="1" dirty="0"/>
              <a:t>Вводят вспомогательную плоскость, Строят линии пересечения вспомогательной плоскости с двумя заданными и в пересечении построенных линий находят общую точку двух плоскостей.</a:t>
            </a:r>
            <a:r>
              <a:rPr lang="ru-RU" sz="2400" dirty="0"/>
              <a:t> Для нахождения второй точки </a:t>
            </a:r>
            <a:r>
              <a:rPr lang="ru-RU" sz="2400" i="1" dirty="0"/>
              <a:t>построение повторяют</a:t>
            </a:r>
            <a:r>
              <a:rPr lang="ru-RU" sz="2400" dirty="0"/>
              <a:t> с помощью еще одной вспомогательной плоскости</a:t>
            </a:r>
            <a:r>
              <a:rPr lang="ru-RU" sz="2400" dirty="0" smtClean="0"/>
              <a:t>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6282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554" y="3212976"/>
            <a:ext cx="878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/>
              <a:t>Вопрос №2. </a:t>
            </a:r>
            <a:r>
              <a:rPr lang="ru-RU" sz="2400" dirty="0"/>
              <a:t>Расположение видов на чертеже</a:t>
            </a:r>
          </a:p>
        </p:txBody>
      </p:sp>
    </p:spTree>
    <p:extLst>
      <p:ext uri="{BB962C8B-B14F-4D97-AF65-F5344CB8AC3E}">
        <p14:creationId xmlns:p14="http://schemas.microsoft.com/office/powerpoint/2010/main" val="35693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dirty="0"/>
              <a:t>Любая машина, прибор состоит из деталей, соединенных между собой. </a:t>
            </a:r>
            <a:r>
              <a:rPr lang="ru-RU" sz="2400" b="1" dirty="0"/>
              <a:t>Изготовление всех деталей </a:t>
            </a:r>
            <a:r>
              <a:rPr lang="ru-RU" sz="2400" dirty="0"/>
              <a:t>(как простых, так и сложных), а также сборочных единиц (группа деталей, соединенных между собой сборочными операциями) и изделий в целом выполняется по </a:t>
            </a:r>
            <a:r>
              <a:rPr lang="ru-RU" sz="2400" b="1" dirty="0"/>
              <a:t>технологическим</a:t>
            </a:r>
            <a:r>
              <a:rPr lang="ru-RU" sz="2400" dirty="0"/>
              <a:t> и </a:t>
            </a:r>
            <a:r>
              <a:rPr lang="ru-RU" sz="2400" b="1" dirty="0"/>
              <a:t>операционным</a:t>
            </a:r>
            <a:r>
              <a:rPr lang="ru-RU" sz="2400" dirty="0"/>
              <a:t> картам или </a:t>
            </a:r>
            <a:r>
              <a:rPr lang="ru-RU" sz="2400" b="1" dirty="0"/>
              <a:t>специальным программам</a:t>
            </a:r>
            <a:r>
              <a:rPr lang="ru-RU" sz="2400" dirty="0"/>
              <a:t>, составленным на основе </a:t>
            </a:r>
            <a:r>
              <a:rPr lang="ru-RU" sz="2400" b="1" dirty="0"/>
              <a:t>чертежа</a:t>
            </a:r>
            <a:r>
              <a:rPr lang="ru-RU" sz="2400" dirty="0"/>
              <a:t>. </a:t>
            </a:r>
            <a:r>
              <a:rPr lang="ru-RU" sz="2400" b="1" i="1" dirty="0"/>
              <a:t>Без чертежей невозможно современное </a:t>
            </a:r>
            <a:r>
              <a:rPr lang="ru-RU" sz="2400" b="1" i="1" dirty="0" smtClean="0"/>
              <a:t>производство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indent="538163" algn="just"/>
            <a:r>
              <a:rPr lang="ru-RU" sz="2400" dirty="0" smtClean="0"/>
              <a:t>Правила </a:t>
            </a:r>
            <a:r>
              <a:rPr lang="ru-RU" sz="2400" dirty="0"/>
              <a:t>изображения предметов установлены </a:t>
            </a:r>
            <a:r>
              <a:rPr lang="ru-RU" sz="2400" b="1" dirty="0"/>
              <a:t>ГОСТ 2.305-68 </a:t>
            </a:r>
            <a:r>
              <a:rPr lang="ru-RU" sz="2400" dirty="0"/>
              <a:t>на чертежи всех отраслей промышленности и строительства.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101571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dirty="0"/>
              <a:t>Чертеж предмета, содержащего одно или несколько изображений, должен давать необходимое представление о форме предмета. Под </a:t>
            </a:r>
            <a:r>
              <a:rPr lang="ru-RU" sz="2400" b="1" i="1" dirty="0"/>
              <a:t>изображением </a:t>
            </a:r>
            <a:r>
              <a:rPr lang="ru-RU" sz="2400" dirty="0"/>
              <a:t>понимается графическое отражение видимой или невидимой части поверхности предмета.</a:t>
            </a:r>
          </a:p>
          <a:p>
            <a:pPr indent="538163" algn="just"/>
            <a:r>
              <a:rPr lang="ru-RU" sz="2400" dirty="0"/>
              <a:t>Изображения предметов должны выполняться методом прямоугольного (ортогонального) проецирования. Изображаемый предмет предполагается расположенным между наблюдателем и соответствующей плоскостью проекций.</a:t>
            </a:r>
          </a:p>
        </p:txBody>
      </p:sp>
    </p:spTree>
    <p:extLst>
      <p:ext uri="{BB962C8B-B14F-4D97-AF65-F5344CB8AC3E}">
        <p14:creationId xmlns:p14="http://schemas.microsoft.com/office/powerpoint/2010/main" val="30704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dirty="0"/>
              <a:t>Проецирование предмета, как правило, осуществляется на основные плоскости проекций, за которые принимаются шесть граней куба, т.е. при проецировании предмет условно как бы помещается внутри куба (рис.2.1</a:t>
            </a:r>
            <a:r>
              <a:rPr lang="ru-RU" sz="2400" dirty="0" smtClean="0"/>
              <a:t>).</a:t>
            </a:r>
            <a:endParaRPr lang="ru-RU" sz="3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26843"/>
            <a:ext cx="4586197" cy="447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dirty="0"/>
              <a:t>Грани куба с изображением предмета развертываются и совмещаются с плоскостью чертежа (рис.2.2.).</a:t>
            </a:r>
          </a:p>
          <a:p>
            <a:pPr indent="538163" algn="just"/>
            <a:r>
              <a:rPr lang="ru-RU" sz="2400" dirty="0"/>
              <a:t>Грани куба принимаются за основные плоскости проекций: фронтальную - 1, горизонтальную - 2, профильную - 3 и им параллельные 4, 5, 6.</a:t>
            </a:r>
          </a:p>
        </p:txBody>
      </p:sp>
      <p:pic>
        <p:nvPicPr>
          <p:cNvPr id="5" name="Рисунок 4" descr="C:\Users\chuc\AppData\Local\Temp\FineReader12.00\media\image15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3" y="2171190"/>
            <a:ext cx="5876925" cy="444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5778" y="2852936"/>
            <a:ext cx="2808711" cy="274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2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dirty="0"/>
              <a:t>Изображение предмета на фронтальной плоскости проекций принимают в качестве </a:t>
            </a:r>
            <a:r>
              <a:rPr lang="ru-RU" sz="2400" b="1" i="1" dirty="0"/>
              <a:t>главного</a:t>
            </a:r>
            <a:r>
              <a:rPr lang="ru-RU" sz="2400" dirty="0"/>
              <a:t> на чертеже и в проекционной связи с ним располагают все остальные изображения. </a:t>
            </a:r>
            <a:endParaRPr lang="en-US" sz="2400" dirty="0" smtClean="0"/>
          </a:p>
          <a:p>
            <a:pPr indent="538163" algn="just"/>
            <a:r>
              <a:rPr lang="ru-RU" sz="2400" b="1" dirty="0" smtClean="0"/>
              <a:t>Главное </a:t>
            </a:r>
            <a:r>
              <a:rPr lang="ru-RU" sz="2400" b="1" dirty="0"/>
              <a:t>изображение </a:t>
            </a:r>
            <a:r>
              <a:rPr lang="ru-RU" sz="2400" dirty="0"/>
              <a:t>должно давать наиболее полное представление о форме и размерах предмета. При выборе расположения предмета относительно фронтальной плоскости проекций кроме указанных учитывают также </a:t>
            </a:r>
            <a:r>
              <a:rPr lang="ru-RU" sz="2400" b="1" dirty="0"/>
              <a:t>технологические</a:t>
            </a:r>
            <a:r>
              <a:rPr lang="ru-RU" sz="2400" dirty="0"/>
              <a:t> и </a:t>
            </a:r>
            <a:r>
              <a:rPr lang="ru-RU" sz="2400" b="1" dirty="0"/>
              <a:t>конструктивные</a:t>
            </a:r>
            <a:r>
              <a:rPr lang="ru-RU" sz="2400" dirty="0"/>
              <a:t> требования.</a:t>
            </a:r>
          </a:p>
          <a:p>
            <a:pPr indent="538163" algn="just"/>
            <a:r>
              <a:rPr lang="ru-RU" sz="2400" b="1" dirty="0"/>
              <a:t>Число изображений </a:t>
            </a:r>
            <a:r>
              <a:rPr lang="ru-RU" sz="2400" dirty="0"/>
              <a:t>(видов, разрезов, сечений) на чертеже должно быть минимальным, но вместе с тем достаточным для полного представления об изображаемом предмете при чтении чертежа.</a:t>
            </a:r>
          </a:p>
          <a:p>
            <a:pPr indent="538163" algn="just"/>
            <a:r>
              <a:rPr lang="ru-RU" sz="2400" dirty="0"/>
              <a:t>Изображения на чертеже в зависимости от их содержания разделяются на </a:t>
            </a:r>
            <a:r>
              <a:rPr lang="ru-RU" sz="2400" b="1" dirty="0"/>
              <a:t>виды</a:t>
            </a:r>
            <a:r>
              <a:rPr lang="ru-RU" sz="2400" dirty="0"/>
              <a:t>, </a:t>
            </a:r>
            <a:r>
              <a:rPr lang="ru-RU" sz="2400" b="1" dirty="0"/>
              <a:t>разрезы</a:t>
            </a:r>
            <a:r>
              <a:rPr lang="ru-RU" sz="2400" dirty="0"/>
              <a:t>, </a:t>
            </a:r>
            <a:r>
              <a:rPr lang="ru-RU" sz="2400" b="1" dirty="0"/>
              <a:t>сечения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40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b="1" i="1" dirty="0"/>
              <a:t>Вид —</a:t>
            </a:r>
            <a:r>
              <a:rPr lang="ru-RU" sz="2400" dirty="0"/>
              <a:t> изображение обращенное к наблюдателю видимой части поверхности предмета.</a:t>
            </a:r>
          </a:p>
          <a:p>
            <a:pPr indent="538163" algn="just"/>
            <a:r>
              <a:rPr lang="ru-RU" sz="2400" dirty="0"/>
              <a:t>Виды разделяются на </a:t>
            </a:r>
            <a:r>
              <a:rPr lang="ru-RU" sz="2400" i="1" dirty="0"/>
              <a:t>основные</a:t>
            </a:r>
            <a:r>
              <a:rPr lang="ru-RU" sz="2400" dirty="0"/>
              <a:t>, </a:t>
            </a:r>
            <a:r>
              <a:rPr lang="ru-RU" sz="2400" i="1" dirty="0"/>
              <a:t>дополнительные</a:t>
            </a:r>
            <a:r>
              <a:rPr lang="ru-RU" sz="2400" dirty="0"/>
              <a:t> и </a:t>
            </a:r>
            <a:r>
              <a:rPr lang="ru-RU" sz="2400" i="1" dirty="0"/>
              <a:t>местные</a:t>
            </a:r>
            <a:r>
              <a:rPr lang="ru-RU" sz="2400" dirty="0"/>
              <a:t>. </a:t>
            </a:r>
            <a:endParaRPr lang="en-US" sz="2400" dirty="0" smtClean="0"/>
          </a:p>
          <a:p>
            <a:pPr indent="538163" algn="just"/>
            <a:r>
              <a:rPr lang="ru-RU" sz="2400" b="1" i="1" dirty="0" smtClean="0"/>
              <a:t>Основными </a:t>
            </a:r>
            <a:r>
              <a:rPr lang="ru-RU" sz="2400" dirty="0"/>
              <a:t>называются виды, полученные проецированием предмета на основные плоскости проекции.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389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dirty="0"/>
              <a:t>Основные виды имеют следующее наименование (см. рис.2.2): 1 - вид спереди </a:t>
            </a:r>
            <a:r>
              <a:rPr lang="ru-RU" sz="2400" b="1" i="1" dirty="0"/>
              <a:t>(главный вид); 2 -</a:t>
            </a:r>
            <a:r>
              <a:rPr lang="ru-RU" sz="2400" dirty="0"/>
              <a:t> вид сверху; 3 - вид слева; 4 - вид справа; 5 - вид снизу; 6 - вид сзади.</a:t>
            </a:r>
          </a:p>
          <a:p>
            <a:pPr indent="538163" algn="just"/>
            <a:r>
              <a:rPr lang="ru-RU" sz="2400" dirty="0"/>
              <a:t>Название видов, находящихся в проекционной связи с главным изображением, на чертежах не подписывают.</a:t>
            </a:r>
            <a:endParaRPr lang="ru-RU" sz="4000" dirty="0"/>
          </a:p>
        </p:txBody>
      </p:sp>
      <p:pic>
        <p:nvPicPr>
          <p:cNvPr id="3" name="Рисунок 2" descr="C:\Users\chuc\AppData\Local\Temp\FineReader12.00\media\image15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7" y="2199640"/>
            <a:ext cx="5876925" cy="444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709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554" y="3212976"/>
            <a:ext cx="8784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Вопрос №1. </a:t>
            </a:r>
            <a:r>
              <a:rPr lang="ru-RU" sz="2400" dirty="0"/>
              <a:t>Задание плоскости на </a:t>
            </a:r>
            <a:r>
              <a:rPr lang="ru-RU" sz="2400" dirty="0" smtClean="0"/>
              <a:t>чертеже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22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7063" algn="just"/>
            <a:r>
              <a:rPr lang="ru-RU" sz="2400" dirty="0"/>
              <a:t>Чертеж с изображением двух или более видов называется </a:t>
            </a:r>
            <a:r>
              <a:rPr lang="ru-RU" sz="2400" b="1" i="1" dirty="0"/>
              <a:t>комплексным </a:t>
            </a:r>
            <a:r>
              <a:rPr lang="ru-RU" sz="2400" b="1" i="1" dirty="0" smtClean="0"/>
              <a:t>чертежом.</a:t>
            </a:r>
            <a:endParaRPr lang="en-US" sz="2400" b="1" i="1" dirty="0" smtClean="0"/>
          </a:p>
          <a:p>
            <a:pPr indent="627063" algn="just"/>
            <a:r>
              <a:rPr lang="ru-RU" sz="2400" dirty="0" smtClean="0"/>
              <a:t>На </a:t>
            </a:r>
            <a:r>
              <a:rPr lang="ru-RU" sz="2400" dirty="0"/>
              <a:t>рисунке 2.4 показано построение трех основных видов по наглядному изображению (рис. 2.3)</a:t>
            </a:r>
            <a:endParaRPr lang="ru-RU" sz="4800" dirty="0"/>
          </a:p>
        </p:txBody>
      </p:sp>
      <p:pic>
        <p:nvPicPr>
          <p:cNvPr id="5" name="Рисунок 4" descr="C:\Users\chuc\AppData\Local\Temp\FineReader12.00\media\image16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6" y="1830308"/>
            <a:ext cx="2786208" cy="2534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chuc\AppData\Local\Temp\FineReader12.00\media\image17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733875"/>
            <a:ext cx="5591175" cy="5095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979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dirty="0"/>
              <a:t>Если какую-нибудь часть предмета невозможно показать на основных видах без искажения формы и размеров, то применяют </a:t>
            </a:r>
            <a:r>
              <a:rPr lang="ru-RU" sz="2400" b="1" i="1" dirty="0"/>
              <a:t>дополнительные</a:t>
            </a:r>
            <a:r>
              <a:rPr lang="ru-RU" sz="2400" dirty="0"/>
              <a:t> виды, получаемые на плоскостях, не параллельных основным плоскостям проекций (рис. 2.4</a:t>
            </a:r>
            <a:r>
              <a:rPr lang="ru-RU" sz="2400" dirty="0" smtClean="0"/>
              <a:t>).</a:t>
            </a:r>
            <a:endParaRPr lang="ru-RU" sz="2400" dirty="0"/>
          </a:p>
        </p:txBody>
      </p:sp>
      <p:pic>
        <p:nvPicPr>
          <p:cNvPr id="6" name="Рисунок 5" descr="C:\Users\chuc\AppData\Local\Temp\FineReader12.00\media\image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62125"/>
            <a:ext cx="5591175" cy="5095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84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87849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2400" dirty="0"/>
              <a:t>Дополнительные виды можно поворачивать. При этом обозначение вида дополняется знаком - окружность со стрелочкой. Диаметр знака «Повернуто» должен быть приблизительно равен шрифту размерных чисел, но не менее 5 мм.</a:t>
            </a:r>
          </a:p>
          <a:p>
            <a:pPr indent="538163" algn="just"/>
            <a:r>
              <a:rPr lang="ru-RU" sz="2400" dirty="0"/>
              <a:t>В некоторых случаях возникает необходимость изображения отдельного, ограниченного места поверхности предмета. Такие виды называют </a:t>
            </a:r>
            <a:r>
              <a:rPr lang="ru-RU" sz="2400" b="1" i="1" dirty="0"/>
              <a:t>местными </a:t>
            </a:r>
            <a:r>
              <a:rPr lang="ru-RU" sz="2400" dirty="0"/>
              <a:t>видами. Они строятся, изображаются и отмечаются, как и дополнительные виды.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3632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На эпюре плоскость может быть задана проекциями трех точек не лежащих на одной прямой (рис. 1.25), прямой и точки взятой вне прямой (рис. 1.26), двух пересекающихся прямых (рис. 1.27), двух параллельных прямых (рис. 1.28). Проекции любой плоской фигуры также могут служить заданием плоскости на эпюре.</a:t>
            </a:r>
          </a:p>
        </p:txBody>
      </p:sp>
      <p:pic>
        <p:nvPicPr>
          <p:cNvPr id="3" name="Рисунок 2" descr="C:\Users\chuc\AppData\Local\Temp\FineReader12.00\media\image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824" y="3140968"/>
            <a:ext cx="5829300" cy="2371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409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На эпюре плоскость может быть задана проекциями трех точек не лежащих на одной прямой (рис. 1.25), прямой и точки взятой вне прямой (рис. 1.26), двух пересекающихся прямых (рис. 1.27), двух параллельных прямых (рис. 1.28). Проекции любой плоской фигуры также могут служить заданием плоскости на эпюре.</a:t>
            </a:r>
          </a:p>
        </p:txBody>
      </p:sp>
      <p:pic>
        <p:nvPicPr>
          <p:cNvPr id="5" name="Рисунок 4" descr="C:\Users\chuc\AppData\Local\Temp\FineReader12.00\media\image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574" y="3284984"/>
            <a:ext cx="6019800" cy="2619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17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/>
            <a:r>
              <a:rPr lang="ru-RU" sz="2400" dirty="0"/>
              <a:t>Плоскость, не перпендикулярную ни к одной из плоскостей проекций, называют </a:t>
            </a:r>
            <a:r>
              <a:rPr lang="ru-RU" sz="2400" b="1" i="1" dirty="0"/>
              <a:t>плоскостью общего положения</a:t>
            </a:r>
            <a:r>
              <a:rPr lang="ru-RU" sz="2400" dirty="0"/>
              <a:t> (рис. 1.25 - 1.28).</a:t>
            </a:r>
            <a:endParaRPr lang="ru-RU" sz="3200" dirty="0"/>
          </a:p>
        </p:txBody>
      </p:sp>
      <p:pic>
        <p:nvPicPr>
          <p:cNvPr id="6" name="Рисунок 5" descr="C:\Users\chuc\AppData\Local\Temp\FineReader12.00\media\image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42681"/>
            <a:ext cx="5829300" cy="237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chuc\AppData\Local\Temp\FineReader12.00\media\image2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398" y="3832670"/>
            <a:ext cx="6019800" cy="2619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58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5" y="-113621"/>
            <a:ext cx="8784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0225" algn="just"/>
            <a:r>
              <a:rPr lang="ru-RU" sz="2400" dirty="0"/>
              <a:t>Плоскость, перпендикулярную одной или двум плоскостям проекций, называют плоскостью </a:t>
            </a:r>
            <a:r>
              <a:rPr lang="ru-RU" sz="2400" b="1" i="1" dirty="0"/>
              <a:t>частного положения</a:t>
            </a:r>
            <a:r>
              <a:rPr lang="ru-RU" sz="2400" dirty="0"/>
              <a:t> или </a:t>
            </a:r>
            <a:r>
              <a:rPr lang="ru-RU" sz="2400" b="1" i="1" dirty="0"/>
              <a:t>проецирующей: </a:t>
            </a:r>
            <a:r>
              <a:rPr lang="ru-RU" sz="2400" i="1" dirty="0"/>
              <a:t>горизонтально проецирующая</a:t>
            </a:r>
            <a:r>
              <a:rPr lang="ru-RU" sz="2400" dirty="0"/>
              <a:t> (рис 1.29); </a:t>
            </a:r>
            <a:r>
              <a:rPr lang="ru-RU" sz="2400" i="1" dirty="0"/>
              <a:t>фронтально проецирующая</a:t>
            </a:r>
            <a:r>
              <a:rPr lang="ru-RU" sz="2400" dirty="0"/>
              <a:t> (рис. 1.30); </a:t>
            </a:r>
            <a:r>
              <a:rPr lang="ru-RU" sz="2400" i="1" dirty="0" err="1"/>
              <a:t>профильно</a:t>
            </a:r>
            <a:r>
              <a:rPr lang="ru-RU" sz="2400" i="1" dirty="0"/>
              <a:t> проецирующая</a:t>
            </a:r>
            <a:r>
              <a:rPr lang="ru-RU" sz="2400" dirty="0"/>
              <a:t> (рис. 1.31).</a:t>
            </a:r>
          </a:p>
        </p:txBody>
      </p:sp>
      <p:pic>
        <p:nvPicPr>
          <p:cNvPr id="5" name="Рисунок 4" descr="C:\Users\chuc\AppData\Local\Temp\FineReader12.00\media\image3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7021"/>
            <a:ext cx="2438400" cy="2657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chuc\AppData\Local\Temp\FineReader12.00\media\image4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38921"/>
            <a:ext cx="2505075" cy="2695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chuc\AppData\Local\Temp\FineReader12.00\media\image5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16832"/>
            <a:ext cx="3162300" cy="3476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159985" y="5484918"/>
            <a:ext cx="8784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/>
              <a:t>Проецирующая плоскость изображается на эпюре в виде прямой на той плоскости, к которой она перпендикулярна.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807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5125" algn="just"/>
            <a:r>
              <a:rPr lang="ru-RU" sz="2400" b="1" i="1" dirty="0"/>
              <a:t>Любые точки, линии, фигуры, лежащие в проецирующей плоскости, проецируются на линию проекции этой плоскости (рис. 1.32</a:t>
            </a:r>
            <a:r>
              <a:rPr lang="ru-RU" sz="2400" b="1" i="1" dirty="0" smtClean="0"/>
              <a:t>).</a:t>
            </a:r>
            <a:endParaRPr lang="ru-RU" sz="2400" b="1" i="1" dirty="0"/>
          </a:p>
        </p:txBody>
      </p:sp>
      <p:pic>
        <p:nvPicPr>
          <p:cNvPr id="6" name="Рисунок 5" descr="C:\Users\chuc\AppData\Local\Temp\FineReader12.00\media\image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212"/>
            <a:ext cx="5256583" cy="4609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20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5125" algn="just"/>
            <a:r>
              <a:rPr lang="ru-RU" sz="2400" dirty="0"/>
              <a:t>Если плоскость перпендикулярна двум плоскостям проекций, то она параллельна третьей плоскости проекций и называется </a:t>
            </a:r>
            <a:r>
              <a:rPr lang="ru-RU" sz="2400" b="1" i="1" dirty="0"/>
              <a:t>плоскостью уровня, </a:t>
            </a:r>
            <a:r>
              <a:rPr lang="ru-RU" sz="2400" dirty="0"/>
              <a:t>соответственно горизонтальной (рис. 1.33), фронтальной (рис. 1.34) и профильной (рис. 1.35)</a:t>
            </a:r>
            <a:endParaRPr lang="ru-RU" sz="3200" dirty="0"/>
          </a:p>
        </p:txBody>
      </p:sp>
      <p:pic>
        <p:nvPicPr>
          <p:cNvPr id="3" name="Рисунок 2" descr="C:\Users\chuc\AppData\Local\Temp\FineReader12.00\media\image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" y="1798300"/>
            <a:ext cx="2781300" cy="307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chuc\AppData\Local\Temp\FineReader12.00\media\image8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572" y="1830308"/>
            <a:ext cx="2714625" cy="309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chuc\AppData\Local\Temp\FineReader12.00\media\image9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335" y="1798300"/>
            <a:ext cx="2962275" cy="3286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00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986" y="260648"/>
            <a:ext cx="8784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5125" algn="just"/>
            <a:r>
              <a:rPr lang="ru-RU" sz="2400" dirty="0"/>
              <a:t>Если </a:t>
            </a:r>
            <a:r>
              <a:rPr lang="ru-RU" sz="2400" b="1" i="1" dirty="0"/>
              <a:t>точка принадлежит плоскости,</a:t>
            </a:r>
            <a:r>
              <a:rPr lang="ru-RU" sz="2400" dirty="0"/>
              <a:t> то ее проекции лежат на одноименных проекциях прямой, принадлежащей плоскости (рис. 1.38)</a:t>
            </a:r>
            <a:endParaRPr lang="ru-RU" sz="4000" dirty="0"/>
          </a:p>
        </p:txBody>
      </p:sp>
      <p:pic>
        <p:nvPicPr>
          <p:cNvPr id="7" name="Рисунок 6" descr="C:\Users\chuc\AppData\Local\Temp\FineReader12.00\media\image1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202" y="1772816"/>
            <a:ext cx="4896544" cy="4025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51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898</Words>
  <Application>Microsoft Office PowerPoint</Application>
  <PresentationFormat>Экран (4:3)</PresentationFormat>
  <Paragraphs>39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98</cp:revision>
  <dcterms:created xsi:type="dcterms:W3CDTF">2015-01-13T10:41:11Z</dcterms:created>
  <dcterms:modified xsi:type="dcterms:W3CDTF">2020-04-17T12:11:42Z</dcterms:modified>
</cp:coreProperties>
</file>